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notesMasterIdLst>
    <p:notesMasterId r:id="rId10"/>
  </p:notesMasterIdLst>
  <p:handoutMasterIdLst>
    <p:handoutMasterId r:id="rId11"/>
  </p:handoutMasterIdLst>
  <p:sldIdLst>
    <p:sldId id="912" r:id="rId2"/>
    <p:sldId id="917" r:id="rId3"/>
    <p:sldId id="921" r:id="rId4"/>
    <p:sldId id="918" r:id="rId5"/>
    <p:sldId id="913" r:id="rId6"/>
    <p:sldId id="924" r:id="rId7"/>
    <p:sldId id="923" r:id="rId8"/>
    <p:sldId id="915" r:id="rId9"/>
  </p:sldIdLst>
  <p:sldSz cx="9144000" cy="5143500" type="screen16x9"/>
  <p:notesSz cx="6797675" cy="9926638"/>
  <p:defaultTextStyle>
    <a:defPPr>
      <a:defRPr lang="ru-RU"/>
    </a:defPPr>
    <a:lvl1pPr marL="0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41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81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824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761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703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642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581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522" algn="l" defTabSz="9138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6">
          <p15:clr>
            <a:srgbClr val="A4A3A4"/>
          </p15:clr>
        </p15:guide>
        <p15:guide id="2" orient="horz" pos="2164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orient="horz" pos="3117">
          <p15:clr>
            <a:srgbClr val="A4A3A4"/>
          </p15:clr>
        </p15:guide>
        <p15:guide id="5" orient="horz" pos="100">
          <p15:clr>
            <a:srgbClr val="A4A3A4"/>
          </p15:clr>
        </p15:guide>
        <p15:guide id="6" pos="2880">
          <p15:clr>
            <a:srgbClr val="A4A3A4"/>
          </p15:clr>
        </p15:guide>
        <p15:guide id="7" pos="3833">
          <p15:clr>
            <a:srgbClr val="A4A3A4"/>
          </p15:clr>
        </p15:guide>
        <p15:guide id="8" pos="1927">
          <p15:clr>
            <a:srgbClr val="A4A3A4"/>
          </p15:clr>
        </p15:guide>
        <p15:guide id="9" pos="204">
          <p15:clr>
            <a:srgbClr val="A4A3A4"/>
          </p15:clr>
        </p15:guide>
        <p15:guide id="10" pos="5420">
          <p15:clr>
            <a:srgbClr val="A4A3A4"/>
          </p15:clr>
        </p15:guide>
        <p15:guide id="11" pos="3606">
          <p15:clr>
            <a:srgbClr val="A4A3A4"/>
          </p15:clr>
        </p15:guide>
        <p15:guide id="12" pos="2789">
          <p15:clr>
            <a:srgbClr val="A4A3A4"/>
          </p15:clr>
        </p15:guide>
        <p15:guide id="13" pos="2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838"/>
    <a:srgbClr val="CD6209"/>
    <a:srgbClr val="4172AD"/>
    <a:srgbClr val="FFF905"/>
    <a:srgbClr val="E7E200"/>
    <a:srgbClr val="749BCA"/>
    <a:srgbClr val="FFFFCC"/>
    <a:srgbClr val="FFFF66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34" autoAdjust="0"/>
    <p:restoredTop sz="99657" autoAdjust="0"/>
  </p:normalViewPr>
  <p:slideViewPr>
    <p:cSldViewPr>
      <p:cViewPr varScale="1">
        <p:scale>
          <a:sx n="111" d="100"/>
          <a:sy n="111" d="100"/>
        </p:scale>
        <p:origin x="77" y="187"/>
      </p:cViewPr>
      <p:guideLst>
        <p:guide orient="horz" pos="1076"/>
        <p:guide orient="horz" pos="2164"/>
        <p:guide orient="horz" pos="1620"/>
        <p:guide orient="horz" pos="3117"/>
        <p:guide orient="horz" pos="100"/>
        <p:guide pos="2880"/>
        <p:guide pos="3833"/>
        <p:guide pos="1927"/>
        <p:guide pos="204"/>
        <p:guide pos="5420"/>
        <p:guide pos="3606"/>
        <p:guide pos="2789"/>
        <p:guide pos="2669"/>
      </p:guideLst>
    </p:cSldViewPr>
  </p:slideViewPr>
  <p:outlineViewPr>
    <p:cViewPr>
      <p:scale>
        <a:sx n="33" d="100"/>
        <a:sy n="33" d="100"/>
      </p:scale>
      <p:origin x="0" y="3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44" y="0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95C6D7BF-42BE-4AF6-9C92-A4CD94D18CCE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79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44" y="9428879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38A9B1B2-7724-47C1-B3E9-56F049CB3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2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4D7466DC-AB32-49B2-AE89-22BA66058B3F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4440"/>
            <a:ext cx="5437822" cy="446714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879"/>
            <a:ext cx="2946346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4" y="9428879"/>
            <a:ext cx="2946345" cy="496174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93233B90-26F8-4326-9F43-09BCF0A83B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4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41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81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24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761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03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642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581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522" algn="l" defTabSz="913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25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1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6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8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5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1" indent="0">
              <a:buNone/>
              <a:defRPr sz="2000" b="1"/>
            </a:lvl2pPr>
            <a:lvl3pPr marL="913881" indent="0">
              <a:buNone/>
              <a:defRPr sz="1800" b="1"/>
            </a:lvl3pPr>
            <a:lvl4pPr marL="1370824" indent="0">
              <a:buNone/>
              <a:defRPr sz="1600" b="1"/>
            </a:lvl4pPr>
            <a:lvl5pPr marL="1827761" indent="0">
              <a:buNone/>
              <a:defRPr sz="1600" b="1"/>
            </a:lvl5pPr>
            <a:lvl6pPr marL="2284703" indent="0">
              <a:buNone/>
              <a:defRPr sz="1600" b="1"/>
            </a:lvl6pPr>
            <a:lvl7pPr marL="2741642" indent="0">
              <a:buNone/>
              <a:defRPr sz="1600" b="1"/>
            </a:lvl7pPr>
            <a:lvl8pPr marL="3198581" indent="0">
              <a:buNone/>
              <a:defRPr sz="1600" b="1"/>
            </a:lvl8pPr>
            <a:lvl9pPr marL="36555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1" indent="0">
              <a:buNone/>
              <a:defRPr sz="2000" b="1"/>
            </a:lvl2pPr>
            <a:lvl3pPr marL="913881" indent="0">
              <a:buNone/>
              <a:defRPr sz="1800" b="1"/>
            </a:lvl3pPr>
            <a:lvl4pPr marL="1370824" indent="0">
              <a:buNone/>
              <a:defRPr sz="1600" b="1"/>
            </a:lvl4pPr>
            <a:lvl5pPr marL="1827761" indent="0">
              <a:buNone/>
              <a:defRPr sz="1600" b="1"/>
            </a:lvl5pPr>
            <a:lvl6pPr marL="2284703" indent="0">
              <a:buNone/>
              <a:defRPr sz="1600" b="1"/>
            </a:lvl6pPr>
            <a:lvl7pPr marL="2741642" indent="0">
              <a:buNone/>
              <a:defRPr sz="1600" b="1"/>
            </a:lvl7pPr>
            <a:lvl8pPr marL="3198581" indent="0">
              <a:buNone/>
              <a:defRPr sz="1600" b="1"/>
            </a:lvl8pPr>
            <a:lvl9pPr marL="36555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6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1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3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941" indent="0">
              <a:buNone/>
              <a:defRPr sz="1200"/>
            </a:lvl2pPr>
            <a:lvl3pPr marL="913881" indent="0">
              <a:buNone/>
              <a:defRPr sz="1000"/>
            </a:lvl3pPr>
            <a:lvl4pPr marL="1370824" indent="0">
              <a:buNone/>
              <a:defRPr sz="900"/>
            </a:lvl4pPr>
            <a:lvl5pPr marL="1827761" indent="0">
              <a:buNone/>
              <a:defRPr sz="900"/>
            </a:lvl5pPr>
            <a:lvl6pPr marL="2284703" indent="0">
              <a:buNone/>
              <a:defRPr sz="900"/>
            </a:lvl6pPr>
            <a:lvl7pPr marL="2741642" indent="0">
              <a:buNone/>
              <a:defRPr sz="900"/>
            </a:lvl7pPr>
            <a:lvl8pPr marL="3198581" indent="0">
              <a:buNone/>
              <a:defRPr sz="900"/>
            </a:lvl8pPr>
            <a:lvl9pPr marL="36555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0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41" indent="0">
              <a:buNone/>
              <a:defRPr sz="2800"/>
            </a:lvl2pPr>
            <a:lvl3pPr marL="913881" indent="0">
              <a:buNone/>
              <a:defRPr sz="2400"/>
            </a:lvl3pPr>
            <a:lvl4pPr marL="1370824" indent="0">
              <a:buNone/>
              <a:defRPr sz="2000"/>
            </a:lvl4pPr>
            <a:lvl5pPr marL="1827761" indent="0">
              <a:buNone/>
              <a:defRPr sz="2000"/>
            </a:lvl5pPr>
            <a:lvl6pPr marL="2284703" indent="0">
              <a:buNone/>
              <a:defRPr sz="2000"/>
            </a:lvl6pPr>
            <a:lvl7pPr marL="2741642" indent="0">
              <a:buNone/>
              <a:defRPr sz="2000"/>
            </a:lvl7pPr>
            <a:lvl8pPr marL="3198581" indent="0">
              <a:buNone/>
              <a:defRPr sz="2000"/>
            </a:lvl8pPr>
            <a:lvl9pPr marL="365552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6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941" indent="0">
              <a:buNone/>
              <a:defRPr sz="1200"/>
            </a:lvl2pPr>
            <a:lvl3pPr marL="913881" indent="0">
              <a:buNone/>
              <a:defRPr sz="1000"/>
            </a:lvl3pPr>
            <a:lvl4pPr marL="1370824" indent="0">
              <a:buNone/>
              <a:defRPr sz="900"/>
            </a:lvl4pPr>
            <a:lvl5pPr marL="1827761" indent="0">
              <a:buNone/>
              <a:defRPr sz="900"/>
            </a:lvl5pPr>
            <a:lvl6pPr marL="2284703" indent="0">
              <a:buNone/>
              <a:defRPr sz="900"/>
            </a:lvl6pPr>
            <a:lvl7pPr marL="2741642" indent="0">
              <a:buNone/>
              <a:defRPr sz="900"/>
            </a:lvl7pPr>
            <a:lvl8pPr marL="3198581" indent="0">
              <a:buNone/>
              <a:defRPr sz="900"/>
            </a:lvl8pPr>
            <a:lvl9pPr marL="36555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FCCEB"/>
            </a:gs>
            <a:gs pos="53000">
              <a:srgbClr val="C0DEF2"/>
            </a:gs>
            <a:gs pos="100000">
              <a:srgbClr val="D9EBF7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88" tIns="45694" rIns="91388" bIns="4569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388" tIns="45694" rIns="91388" bIns="4569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388" tIns="45694" rIns="91388" bIns="4569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E9EAE-7179-4CEA-8B89-691FA7E3336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388" tIns="45694" rIns="91388" bIns="4569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388" tIns="45694" rIns="91388" bIns="4569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A989-BF49-4D2E-AB72-6D78E6760E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38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04" indent="-342704" algn="l" defTabSz="91388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29" indent="-285588" algn="l" defTabSz="91388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51" indent="-228468" algn="l" defTabSz="91388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290" indent="-228468" algn="l" defTabSz="91388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31" indent="-228468" algn="l" defTabSz="91388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172" indent="-228468" algn="l" defTabSz="913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11" indent="-228468" algn="l" defTabSz="913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53" indent="-228468" algn="l" defTabSz="913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90" indent="-228468" algn="l" defTabSz="9138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1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1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24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61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03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42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81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22" algn="l" defTabSz="913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580" y="220348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212287" y="1374385"/>
            <a:ext cx="8752209" cy="1887644"/>
          </a:xfrm>
          <a:prstGeom prst="rect">
            <a:avLst/>
          </a:prstGeom>
        </p:spPr>
        <p:txBody>
          <a:bodyPr vert="horz" lIns="91388" tIns="45694" rIns="91388" bIns="45694" rtlCol="0" anchor="ctr">
            <a:sp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lnSpc>
                <a:spcPts val="2800"/>
              </a:lnSpc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Franklin Gothic Medium Cond" panose="020B0606030402020204" pitchFamily="34" charset="0"/>
            </a:endParaRPr>
          </a:p>
          <a:p>
            <a:pPr algn="ctr">
              <a:lnSpc>
                <a:spcPts val="2800"/>
              </a:lnSpc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мероприятий по подготовке и проведению выборов 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</a:b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депутатов Государственной Думы Федерального Собрания Российской Федерации восьмого созыва</a:t>
            </a:r>
          </a:p>
          <a:p>
            <a:pPr algn="ctr">
              <a:lnSpc>
                <a:spcPts val="2800"/>
              </a:lnSpc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195231" y="915566"/>
            <a:ext cx="8752209" cy="483926"/>
          </a:xfrm>
          <a:prstGeom prst="rect">
            <a:avLst/>
          </a:prstGeom>
        </p:spPr>
        <p:txBody>
          <a:bodyPr vert="horz" lIns="91388" tIns="45694" rIns="91388" bIns="45694" rtlCol="0" anchor="ctr">
            <a:sp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4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Календарный план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33055" y="3435846"/>
            <a:ext cx="84969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544" y="411510"/>
            <a:ext cx="84969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54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4" y="199818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1574960" y="3215254"/>
            <a:ext cx="1268848" cy="2926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 txBox="1">
            <a:spLocks/>
          </p:cNvSpPr>
          <p:nvPr/>
        </p:nvSpPr>
        <p:spPr>
          <a:xfrm>
            <a:off x="195908" y="303499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СРОКИ НАЗНАЧЕНИЯ И ПРОВЕДЕНИЯ ВЫБОРОВ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71800" y="3924130"/>
            <a:ext cx="65433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Franklin Gothic Medium Cond" panose="020B0606030402020204" pitchFamily="34" charset="0"/>
              </a:rPr>
              <a:t>июня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70355" y="3699847"/>
            <a:ext cx="578997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CD6209"/>
                </a:solidFill>
                <a:latin typeface="Franklin Gothic Medium Cond" panose="020B0606030402020204" pitchFamily="34" charset="0"/>
              </a:rPr>
              <a:t>июль</a:t>
            </a:r>
            <a:endParaRPr lang="fr-FR" sz="1600" dirty="0">
              <a:solidFill>
                <a:srgbClr val="CD6209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889660" y="1156115"/>
            <a:ext cx="70790" cy="5184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16200000">
            <a:off x="5832184" y="3387511"/>
            <a:ext cx="72000" cy="720000"/>
          </a:xfrm>
          <a:prstGeom prst="rect">
            <a:avLst/>
          </a:prstGeom>
          <a:solidFill>
            <a:schemeClr val="accent6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4141" y="3699847"/>
            <a:ext cx="66305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6D8838"/>
                </a:solidFill>
                <a:latin typeface="Franklin Gothic Medium Cond" panose="020B0606030402020204" pitchFamily="34" charset="0"/>
              </a:rPr>
              <a:t>август</a:t>
            </a:r>
            <a:endParaRPr lang="fr-FR" sz="1600" dirty="0">
              <a:solidFill>
                <a:srgbClr val="6D8838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6200000">
            <a:off x="6548496" y="3387512"/>
            <a:ext cx="72000" cy="720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2915864" y="3518690"/>
            <a:ext cx="432000" cy="432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918708" y="3529777"/>
            <a:ext cx="429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17</a:t>
            </a:r>
            <a:endParaRPr lang="fr-FR" sz="2000" dirty="0">
              <a:solidFill>
                <a:prstClr val="white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9" name="Заголовок 3"/>
          <p:cNvSpPr txBox="1">
            <a:spLocks/>
          </p:cNvSpPr>
          <p:nvPr/>
        </p:nvSpPr>
        <p:spPr>
          <a:xfrm>
            <a:off x="6572640" y="2407267"/>
            <a:ext cx="2346640" cy="323113"/>
          </a:xfrm>
          <a:prstGeom prst="rect">
            <a:avLst/>
          </a:prstGeom>
        </p:spPr>
        <p:txBody>
          <a:bodyPr vert="horz" wrap="square" lIns="91388" tIns="45694" rIns="91388" bIns="45694" rtlCol="0" anchor="ctr">
            <a:spAutoFit/>
          </a:bodyPr>
          <a:lstStyle>
            <a:defPPr>
              <a:defRPr lang="ru-RU"/>
            </a:defPPr>
            <a:lvl1pPr indent="0" algn="ctr" fontAlgn="b">
              <a:lnSpc>
                <a:spcPts val="1800"/>
              </a:lnSpc>
              <a:spcBef>
                <a:spcPct val="0"/>
              </a:spcBef>
              <a:buFont typeface="Arial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Дни голосования</a:t>
            </a:r>
          </a:p>
        </p:txBody>
      </p:sp>
      <p:pic>
        <p:nvPicPr>
          <p:cNvPr id="110" name="Picture 2" descr="O:\USERS INFORMCENTR\Aleksandr\Clipart\бюллетень рука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24" y="1529208"/>
            <a:ext cx="958692" cy="68250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1187624" y="1559479"/>
            <a:ext cx="733853" cy="614840"/>
            <a:chOff x="4720942" y="2211709"/>
            <a:chExt cx="1260026" cy="105568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pic>
          <p:nvPicPr>
            <p:cNvPr id="2050" name="Picture 2" descr="O:\USERS INFORMCENTR\Aleksandr\Clipart\протокол с печатью-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0942" y="2211709"/>
              <a:ext cx="1260026" cy="1051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O:\РАБОЧИЕ ФОНЫ И ЛОГО\лого цик круглый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94" t="14327" r="29706" b="20150"/>
            <a:stretch/>
          </p:blipFill>
          <p:spPr bwMode="auto">
            <a:xfrm>
              <a:off x="5309920" y="2676524"/>
              <a:ext cx="604380" cy="5908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 descr="O:\USERS INFORMCENTR\Aleksandr\Clipart\newspap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600" y="1559479"/>
            <a:ext cx="962636" cy="600218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Заголовок 3"/>
          <p:cNvSpPr txBox="1">
            <a:spLocks/>
          </p:cNvSpPr>
          <p:nvPr/>
        </p:nvSpPr>
        <p:spPr>
          <a:xfrm>
            <a:off x="183279" y="2399616"/>
            <a:ext cx="3020569" cy="784778"/>
          </a:xfrm>
          <a:prstGeom prst="rect">
            <a:avLst/>
          </a:prstGeom>
        </p:spPr>
        <p:txBody>
          <a:bodyPr vert="horz" wrap="square" lIns="91388" tIns="45694" rIns="91388" bIns="45694" rtlCol="0" anchor="ctr">
            <a:sp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 fontAlgn="b">
              <a:lnSpc>
                <a:spcPts val="1800"/>
              </a:lnSpc>
            </a:pPr>
            <a:r>
              <a:rPr lang="ru-RU" sz="1800" dirty="0">
                <a:latin typeface="Franklin Gothic Medium Cond" panose="020B0606030402020204" pitchFamily="34" charset="0"/>
              </a:rPr>
              <a:t>Назначение выборов </a:t>
            </a:r>
            <a:br>
              <a:rPr lang="ru-RU" sz="1800" dirty="0">
                <a:latin typeface="Franklin Gothic Medium Cond" panose="020B0606030402020204" pitchFamily="34" charset="0"/>
              </a:rPr>
            </a:br>
            <a:r>
              <a:rPr lang="ru-RU" sz="1800" dirty="0">
                <a:latin typeface="Franklin Gothic Medium Cond" panose="020B0606030402020204" pitchFamily="34" charset="0"/>
              </a:rPr>
              <a:t>(Указ Президента </a:t>
            </a:r>
            <a:r>
              <a:rPr lang="en-US" sz="1800" dirty="0">
                <a:latin typeface="Franklin Gothic Medium Cond" panose="020B0606030402020204" pitchFamily="34" charset="0"/>
              </a:rPr>
              <a:t/>
            </a:r>
            <a:br>
              <a:rPr lang="en-US" sz="1800" dirty="0">
                <a:latin typeface="Franklin Gothic Medium Cond" panose="020B0606030402020204" pitchFamily="34" charset="0"/>
              </a:rPr>
            </a:br>
            <a:r>
              <a:rPr lang="ru-RU" sz="1800" dirty="0">
                <a:latin typeface="Franklin Gothic Medium Cond" panose="020B0606030402020204" pitchFamily="34" charset="0"/>
              </a:rPr>
              <a:t>Российской Федерации № </a:t>
            </a:r>
            <a:r>
              <a:rPr lang="en-US" sz="1800" dirty="0">
                <a:latin typeface="Franklin Gothic Medium Cond" panose="020B0606030402020204" pitchFamily="34" charset="0"/>
              </a:rPr>
              <a:t>367</a:t>
            </a:r>
            <a:r>
              <a:rPr lang="ru-RU" sz="1800" dirty="0">
                <a:latin typeface="Franklin Gothic Medium Cond" panose="020B0606030402020204" pitchFamily="34" charset="0"/>
              </a:rPr>
              <a:t>) </a:t>
            </a:r>
          </a:p>
        </p:txBody>
      </p:sp>
      <p:sp>
        <p:nvSpPr>
          <p:cNvPr id="113" name="Заголовок 3"/>
          <p:cNvSpPr txBox="1">
            <a:spLocks/>
          </p:cNvSpPr>
          <p:nvPr/>
        </p:nvSpPr>
        <p:spPr>
          <a:xfrm>
            <a:off x="3216286" y="2404476"/>
            <a:ext cx="3236043" cy="784778"/>
          </a:xfrm>
          <a:prstGeom prst="rect">
            <a:avLst/>
          </a:prstGeom>
        </p:spPr>
        <p:txBody>
          <a:bodyPr vert="horz" wrap="square" lIns="91388" tIns="45694" rIns="91388" bIns="45694" rtlCol="0" anchor="ctr">
            <a:spAutoFit/>
          </a:bodyPr>
          <a:lstStyle>
            <a:defPPr>
              <a:defRPr lang="ru-RU"/>
            </a:defPPr>
            <a:lvl1pPr indent="0" algn="ctr" fontAlgn="b">
              <a:lnSpc>
                <a:spcPts val="1800"/>
              </a:lnSpc>
              <a:spcBef>
                <a:spcPct val="0"/>
              </a:spcBef>
              <a:buFont typeface="Arial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Дата официального опубликования (публикации) решения</a:t>
            </a:r>
          </a:p>
          <a:p>
            <a:r>
              <a:rPr lang="ru-RU" dirty="0"/>
              <a:t>о назначении выборов</a:t>
            </a:r>
          </a:p>
        </p:txBody>
      </p:sp>
      <p:sp>
        <p:nvSpPr>
          <p:cNvPr id="114" name="Прямоугольник 113"/>
          <p:cNvSpPr/>
          <p:nvPr/>
        </p:nvSpPr>
        <p:spPr>
          <a:xfrm rot="16200000">
            <a:off x="7805999" y="2845638"/>
            <a:ext cx="78166" cy="1800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264414" y="3939447"/>
            <a:ext cx="980517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4F81BD"/>
                </a:solidFill>
                <a:latin typeface="Franklin Gothic Medium Cond" panose="020B0606030402020204" pitchFamily="34" charset="0"/>
              </a:rPr>
              <a:t>сентября</a:t>
            </a:r>
            <a:endParaRPr lang="fr-FR" dirty="0">
              <a:solidFill>
                <a:srgbClr val="4F81BD"/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3347864" y="3215254"/>
            <a:ext cx="1319232" cy="2926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734072" y="2787774"/>
            <a:ext cx="0" cy="648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7308304" y="3507854"/>
            <a:ext cx="871717" cy="432000"/>
            <a:chOff x="7308304" y="3507854"/>
            <a:chExt cx="871717" cy="432000"/>
          </a:xfrm>
        </p:grpSpPr>
        <p:sp>
          <p:nvSpPr>
            <p:cNvPr id="36" name="Овал 35"/>
            <p:cNvSpPr/>
            <p:nvPr/>
          </p:nvSpPr>
          <p:spPr>
            <a:xfrm>
              <a:off x="7308304" y="3507854"/>
              <a:ext cx="864096" cy="432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15924" y="3559820"/>
              <a:ext cx="8640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17,18,19</a:t>
              </a:r>
              <a:endParaRPr lang="fr-FR" sz="1600" dirty="0">
                <a:solidFill>
                  <a:prstClr val="white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91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58750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V="1">
            <a:off x="8100075" y="2870200"/>
            <a:ext cx="317" cy="1082938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084168" y="1232064"/>
            <a:ext cx="0" cy="2736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 txBox="1">
            <a:spLocks/>
          </p:cNvSpPr>
          <p:nvPr/>
        </p:nvSpPr>
        <p:spPr>
          <a:xfrm>
            <a:off x="195908" y="303499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ВЫДВИЖЕНИЕ И РЕГИСТРАЦИЯ КАНДИДАТОВ, СПИСКОВ КАНДИДАТОВ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431752" y="1707654"/>
            <a:ext cx="2084464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31754" y="2283718"/>
            <a:ext cx="2804542" cy="396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35180" y="1095622"/>
            <a:ext cx="1649708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0586" y="3910278"/>
            <a:ext cx="418696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68144" y="3910278"/>
            <a:ext cx="418696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CD6209"/>
                </a:solidFill>
              </a:rPr>
              <a:t>12</a:t>
            </a:r>
            <a:endParaRPr lang="fr-FR" dirty="0">
              <a:solidFill>
                <a:srgbClr val="CD620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1131590"/>
            <a:ext cx="1800200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с 18 июня по 12 июля </a:t>
            </a:r>
            <a:endParaRPr lang="fr-FR" dirty="0"/>
          </a:p>
        </p:txBody>
      </p:sp>
      <p:sp>
        <p:nvSpPr>
          <p:cNvPr id="56" name="TextBox 55"/>
          <p:cNvSpPr txBox="1"/>
          <p:nvPr/>
        </p:nvSpPr>
        <p:spPr>
          <a:xfrm>
            <a:off x="4427984" y="2283718"/>
            <a:ext cx="2880766" cy="40292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в течение 7 дней со дня представления документов в ЦИК России</a:t>
            </a:r>
            <a:endParaRPr lang="fr-FR" dirty="0"/>
          </a:p>
        </p:txBody>
      </p:sp>
      <p:sp>
        <p:nvSpPr>
          <p:cNvPr id="57" name="TextBox 56"/>
          <p:cNvSpPr txBox="1"/>
          <p:nvPr/>
        </p:nvSpPr>
        <p:spPr>
          <a:xfrm>
            <a:off x="4427984" y="1746648"/>
            <a:ext cx="1575103" cy="24903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13 июля </a:t>
            </a:r>
            <a:endParaRPr lang="fr-FR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74038"/>
              </p:ext>
            </p:extLst>
          </p:nvPr>
        </p:nvGraphicFramePr>
        <p:xfrm>
          <a:off x="323850" y="1059581"/>
          <a:ext cx="3960118" cy="2971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0337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Выдвижение федеральных списков кандидатов, кандидатов по одномандатным избирательным округам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712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Представление в ЦИК России федеральных списков кандидатов, списков кандидатов по одномандатным избирательным округам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712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Заверение ЦИК России федеральных списков кандидатов, списков кандидатов по одномандатным избирательным округам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2712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Представление документов для регистрации федеральных списков кандидатов, кандидатов по одномандатным избирательным округам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2712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Регистрация федеральных списков кандидатов, кандидатов по одномандатным избирательным округам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2" name="Группа 4"/>
          <p:cNvGrpSpPr/>
          <p:nvPr/>
        </p:nvGrpSpPr>
        <p:grpSpPr>
          <a:xfrm>
            <a:off x="4355976" y="1062426"/>
            <a:ext cx="72008" cy="2808000"/>
            <a:chOff x="4355976" y="1021482"/>
            <a:chExt cx="72008" cy="28080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4427984" y="1021482"/>
              <a:ext cx="0" cy="2808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V="1">
              <a:off x="4391976" y="2710830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V="1">
              <a:off x="4391976" y="3358902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V="1">
              <a:off x="4391976" y="2062758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V="1">
              <a:off x="4391976" y="1414686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Прямая соединительная линия 87"/>
          <p:cNvCxnSpPr/>
          <p:nvPr/>
        </p:nvCxnSpPr>
        <p:spPr>
          <a:xfrm rot="10800000" flipV="1">
            <a:off x="4452362" y="4217025"/>
            <a:ext cx="0" cy="108000"/>
          </a:xfrm>
          <a:prstGeom prst="line">
            <a:avLst/>
          </a:prstGeom>
          <a:ln w="28575" cap="rnd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 flipV="1">
            <a:off x="6084169" y="4217025"/>
            <a:ext cx="0" cy="108000"/>
          </a:xfrm>
          <a:prstGeom prst="line">
            <a:avLst/>
          </a:prstGeom>
          <a:ln w="28575" cap="rnd">
            <a:solidFill>
              <a:schemeClr val="accent6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 flipV="1">
            <a:off x="6516216" y="4217025"/>
            <a:ext cx="0" cy="108000"/>
          </a:xfrm>
          <a:prstGeom prst="line">
            <a:avLst/>
          </a:prstGeom>
          <a:ln w="28575" cap="rnd">
            <a:solidFill>
              <a:schemeClr val="accent6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313544" y="3913927"/>
            <a:ext cx="418696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CD6209"/>
                </a:solidFill>
              </a:rPr>
              <a:t>13</a:t>
            </a:r>
            <a:endParaRPr lang="fr-FR" dirty="0">
              <a:solidFill>
                <a:srgbClr val="CD6209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10113" y="2895822"/>
            <a:ext cx="2390279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2931790"/>
            <a:ext cx="2592288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4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с 5 июля</a:t>
            </a:r>
            <a:r>
              <a:rPr lang="en-US" sz="14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14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по 4 августа до 18 часов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724128" y="3534746"/>
            <a:ext cx="2808311" cy="4051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24128" y="3532640"/>
            <a:ext cx="3024336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чем через 10 дней после </a:t>
            </a:r>
            <a:br>
              <a:rPr lang="ru-RU" dirty="0"/>
            </a:br>
            <a:r>
              <a:rPr lang="ru-RU" dirty="0"/>
              <a:t>дня приема документов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666046" y="4362156"/>
            <a:ext cx="60143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Franklin Gothic Medium Cond" panose="020B0606030402020204" pitchFamily="34" charset="0"/>
              </a:rPr>
              <a:t>июнь</a:t>
            </a:r>
            <a:endParaRPr lang="fr-FR" sz="1600" dirty="0">
              <a:solidFill>
                <a:schemeClr val="accent2">
                  <a:lumMod val="7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55566" y="4362156"/>
            <a:ext cx="578997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CD6209"/>
                </a:solidFill>
                <a:latin typeface="Franklin Gothic Medium Cond" panose="020B0606030402020204" pitchFamily="34" charset="0"/>
              </a:rPr>
              <a:t>июль</a:t>
            </a:r>
            <a:endParaRPr lang="fr-FR" sz="1600" dirty="0">
              <a:solidFill>
                <a:srgbClr val="CD6209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4906122" y="3813532"/>
            <a:ext cx="71999" cy="1008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16200000">
            <a:off x="6522578" y="3201532"/>
            <a:ext cx="72000" cy="2232000"/>
          </a:xfrm>
          <a:prstGeom prst="rect">
            <a:avLst/>
          </a:prstGeom>
          <a:solidFill>
            <a:schemeClr val="accent6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56376" y="4362156"/>
            <a:ext cx="66305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6D8838"/>
                </a:solidFill>
                <a:latin typeface="Franklin Gothic Medium Cond" panose="020B0606030402020204" pitchFamily="34" charset="0"/>
              </a:rPr>
              <a:t>август</a:t>
            </a:r>
            <a:endParaRPr lang="fr-FR" sz="1600" dirty="0">
              <a:solidFill>
                <a:srgbClr val="6D8838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 rot="16200000">
            <a:off x="8226496" y="3723533"/>
            <a:ext cx="72000" cy="1188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56575" y="3920068"/>
            <a:ext cx="359841" cy="36932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6D8838"/>
                </a:solidFill>
              </a:rPr>
              <a:t>4</a:t>
            </a:r>
            <a:endParaRPr lang="fr-FR" dirty="0">
              <a:solidFill>
                <a:srgbClr val="6D8838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0800000" flipV="1">
            <a:off x="8100392" y="4191941"/>
            <a:ext cx="0" cy="108000"/>
          </a:xfrm>
          <a:prstGeom prst="line">
            <a:avLst/>
          </a:prstGeom>
          <a:ln w="28575" cap="rnd">
            <a:solidFill>
              <a:schemeClr val="accent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6516216" y="1708150"/>
            <a:ext cx="0" cy="2412314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724128" y="2928972"/>
            <a:ext cx="317" cy="1082938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70587" y="3912472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fr-FR" dirty="0">
                <a:solidFill>
                  <a:srgbClr val="CD6209"/>
                </a:solidFill>
              </a:rPr>
              <a:t>5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5724129" y="4227934"/>
            <a:ext cx="0" cy="108000"/>
          </a:xfrm>
          <a:prstGeom prst="line">
            <a:avLst/>
          </a:prstGeom>
          <a:ln w="28575" cap="rnd">
            <a:solidFill>
              <a:schemeClr val="accent6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4" y="199818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V="1">
            <a:off x="7740352" y="2283718"/>
            <a:ext cx="0" cy="165660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667173" y="2283758"/>
            <a:ext cx="3073179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91814"/>
              </p:ext>
            </p:extLst>
          </p:nvPr>
        </p:nvGraphicFramePr>
        <p:xfrm>
          <a:off x="467544" y="2213587"/>
          <a:ext cx="3816424" cy="1438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6319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лично в ТИК или через МФЦ </a:t>
                      </a:r>
                      <a:b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либо в электронном виде через ЕПГУ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1964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лично в УИК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355976" y="2139702"/>
            <a:ext cx="72008" cy="1586724"/>
            <a:chOff x="4355976" y="2098758"/>
            <a:chExt cx="72008" cy="1586724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427538" y="2098758"/>
              <a:ext cx="446" cy="1586724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V="1">
              <a:off x="4391976" y="2854846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ямоугольник 105"/>
          <p:cNvSpPr/>
          <p:nvPr/>
        </p:nvSpPr>
        <p:spPr>
          <a:xfrm>
            <a:off x="6300192" y="3075846"/>
            <a:ext cx="144016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300192" y="3117621"/>
            <a:ext cx="1441143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с 8 по 13 сентября</a:t>
            </a:r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 flipV="1">
            <a:off x="6300192" y="3075806"/>
            <a:ext cx="0" cy="864096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Заголовок 3"/>
          <p:cNvSpPr txBox="1">
            <a:spLocks/>
          </p:cNvSpPr>
          <p:nvPr/>
        </p:nvSpPr>
        <p:spPr>
          <a:xfrm>
            <a:off x="195908" y="303499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ГОЛОСОВАНИЕ ПО МЕСТУ НАХОЖДЕНИЯ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32040" y="4362156"/>
            <a:ext cx="66305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6D8838"/>
                </a:solidFill>
                <a:latin typeface="Franklin Gothic Medium Cond" panose="020B0606030402020204" pitchFamily="34" charset="0"/>
              </a:rPr>
              <a:t>август</a:t>
            </a:r>
            <a:endParaRPr lang="fr-FR" sz="1600" dirty="0">
              <a:solidFill>
                <a:srgbClr val="6D8838"/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10800000" flipV="1">
            <a:off x="4667174" y="4217025"/>
            <a:ext cx="0" cy="108000"/>
          </a:xfrm>
          <a:prstGeom prst="line">
            <a:avLst/>
          </a:prstGeom>
          <a:ln w="28575" cap="rnd">
            <a:solidFill>
              <a:schemeClr val="accent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525921" y="3930614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chemeClr val="accent3"/>
                </a:solidFill>
              </a:rPr>
              <a:t>2</a:t>
            </a:r>
            <a:endParaRPr lang="fr-FR" dirty="0">
              <a:solidFill>
                <a:schemeClr val="accent3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7524328" y="3913711"/>
            <a:ext cx="432048" cy="410151"/>
            <a:chOff x="7524328" y="3913711"/>
            <a:chExt cx="432048" cy="410151"/>
          </a:xfrm>
        </p:grpSpPr>
        <p:cxnSp>
          <p:nvCxnSpPr>
            <p:cNvPr id="78" name="Прямая соединительная линия 77"/>
            <p:cNvCxnSpPr/>
            <p:nvPr/>
          </p:nvCxnSpPr>
          <p:spPr>
            <a:xfrm rot="10800000" flipV="1">
              <a:off x="7740352" y="4215862"/>
              <a:ext cx="0" cy="108000"/>
            </a:xfrm>
            <a:prstGeom prst="line">
              <a:avLst/>
            </a:prstGeom>
            <a:ln w="28575" cap="rnd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7524328" y="3913711"/>
              <a:ext cx="432048" cy="369328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r>
                <a:rPr lang="ru-RU" dirty="0">
                  <a:solidFill>
                    <a:srgbClr val="4F81BD"/>
                  </a:solidFill>
                </a:rPr>
                <a:t>13</a:t>
              </a:r>
              <a:endParaRPr lang="fr-FR" dirty="0">
                <a:solidFill>
                  <a:srgbClr val="4F81BD"/>
                </a:solidFill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672126" y="2325533"/>
            <a:ext cx="2151043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с 2 августа по 13 сентября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flipV="1">
            <a:off x="4661342" y="2294467"/>
            <a:ext cx="3791" cy="1657005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6300193" y="4222421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 rot="16200000">
            <a:off x="5255857" y="3452929"/>
            <a:ext cx="72000" cy="1728638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6176" y="3922994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4F81BD"/>
                </a:solidFill>
              </a:rPr>
              <a:t>8</a:t>
            </a:r>
            <a:endParaRPr lang="fr-FR" dirty="0">
              <a:solidFill>
                <a:srgbClr val="4F81BD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76256" y="4363878"/>
            <a:ext cx="890300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  <a:latin typeface="Franklin Gothic Medium Cond" panose="020B0606030402020204" pitchFamily="34" charset="0"/>
              </a:rPr>
              <a:t>сентябрь</a:t>
            </a:r>
            <a:endParaRPr lang="fr-FR" sz="1600" dirty="0">
              <a:solidFill>
                <a:srgbClr val="4F81B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16200000">
            <a:off x="7344176" y="3093249"/>
            <a:ext cx="72000" cy="2448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Заголовок 3"/>
          <p:cNvSpPr txBox="1">
            <a:spLocks/>
          </p:cNvSpPr>
          <p:nvPr/>
        </p:nvSpPr>
        <p:spPr>
          <a:xfrm>
            <a:off x="323851" y="1362422"/>
            <a:ext cx="8424614" cy="323113"/>
          </a:xfrm>
          <a:prstGeom prst="rect">
            <a:avLst/>
          </a:prstGeom>
        </p:spPr>
        <p:txBody>
          <a:bodyPr vert="horz" wrap="square" lIns="91388" tIns="45694" rIns="91388" bIns="45694" rtlCol="0" anchor="ctr">
            <a:spAutoFit/>
          </a:bodyPr>
          <a:lstStyle>
            <a:defPPr>
              <a:defRPr lang="ru-RU"/>
            </a:defPPr>
            <a:lvl1pPr indent="0" algn="ctr" fontAlgn="b">
              <a:lnSpc>
                <a:spcPts val="1800"/>
              </a:lnSpc>
              <a:spcBef>
                <a:spcPct val="0"/>
              </a:spcBef>
              <a:buFont typeface="Arial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Подача избирателем заявления о включении в список избирателей по месту нахождения: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8028384" y="4083966"/>
            <a:ext cx="871717" cy="432000"/>
            <a:chOff x="7308304" y="3507854"/>
            <a:chExt cx="871717" cy="432000"/>
          </a:xfrm>
        </p:grpSpPr>
        <p:sp>
          <p:nvSpPr>
            <p:cNvPr id="34" name="Овал 33"/>
            <p:cNvSpPr/>
            <p:nvPr/>
          </p:nvSpPr>
          <p:spPr>
            <a:xfrm>
              <a:off x="7308304" y="3507854"/>
              <a:ext cx="864096" cy="432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924" y="3559820"/>
              <a:ext cx="8640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17,18,19</a:t>
              </a:r>
              <a:endParaRPr lang="fr-FR" sz="1600" dirty="0">
                <a:solidFill>
                  <a:prstClr val="white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51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4" y="199818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V="1">
            <a:off x="7884368" y="1995686"/>
            <a:ext cx="0" cy="2124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 txBox="1">
            <a:spLocks/>
          </p:cNvSpPr>
          <p:nvPr/>
        </p:nvSpPr>
        <p:spPr>
          <a:xfrm>
            <a:off x="195908" y="266924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lnSpc>
                <a:spcPts val="2400"/>
              </a:lnSpc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ПРЕДВЫБОРНАЯ АГИТАЦИЯ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37348"/>
              </p:ext>
            </p:extLst>
          </p:nvPr>
        </p:nvGraphicFramePr>
        <p:xfrm>
          <a:off x="420614" y="1708150"/>
          <a:ext cx="3816424" cy="201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77775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Агитационный период для политических партий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7953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Агитационный период для кандидатов, </a:t>
                      </a:r>
                      <a:r>
                        <a:rPr lang="ru-RU" sz="1400" u="none" strike="noStrike" baseline="0" dirty="0">
                          <a:effectLst/>
                          <a:latin typeface="Franklin Gothic Medium Cond" panose="020B0606030402020204" pitchFamily="34" charset="0"/>
                        </a:rPr>
                        <a:t>в</a:t>
                      </a: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ыдвинутых </a:t>
                      </a:r>
                      <a:b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по одномандатным избирательным округам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355976" y="1636142"/>
            <a:ext cx="71562" cy="2015728"/>
            <a:chOff x="4355976" y="1234662"/>
            <a:chExt cx="72008" cy="245082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4427984" y="1234662"/>
              <a:ext cx="0" cy="245082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V="1">
              <a:off x="4391976" y="2511321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ямоугольник 105"/>
          <p:cNvSpPr/>
          <p:nvPr/>
        </p:nvSpPr>
        <p:spPr>
          <a:xfrm>
            <a:off x="4572000" y="1851670"/>
            <a:ext cx="3312368" cy="504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572000" y="1923678"/>
            <a:ext cx="3312368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со дня выдвижения списков кандидатов </a:t>
            </a:r>
            <a:br>
              <a:rPr lang="ru-RU" dirty="0"/>
            </a:br>
            <a:r>
              <a:rPr lang="ru-RU" dirty="0"/>
              <a:t>до ноля часов 17 сентября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210092" y="4363878"/>
            <a:ext cx="890300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  <a:latin typeface="Franklin Gothic Medium Cond" panose="020B0606030402020204" pitchFamily="34" charset="0"/>
              </a:rPr>
              <a:t>сентябрь</a:t>
            </a:r>
            <a:endParaRPr lang="fr-FR" sz="1600" dirty="0">
              <a:solidFill>
                <a:srgbClr val="4F81B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16200000">
            <a:off x="7524240" y="3489249"/>
            <a:ext cx="72000" cy="1656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 rot="10800000" flipV="1">
            <a:off x="7889715" y="421586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99992" y="4362156"/>
            <a:ext cx="60143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Franklin Gothic Medium Cond" panose="020B0606030402020204" pitchFamily="34" charset="0"/>
              </a:rPr>
              <a:t>июнь</a:t>
            </a:r>
            <a:endParaRPr lang="fr-FR" sz="1600" dirty="0">
              <a:solidFill>
                <a:schemeClr val="accent2">
                  <a:lumMod val="7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64088" y="4362156"/>
            <a:ext cx="578997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CD6209"/>
                </a:solidFill>
                <a:latin typeface="Franklin Gothic Medium Cond" panose="020B0606030402020204" pitchFamily="34" charset="0"/>
              </a:rPr>
              <a:t>июль</a:t>
            </a:r>
            <a:endParaRPr lang="fr-FR" sz="1600" dirty="0">
              <a:solidFill>
                <a:srgbClr val="CD6209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4697977" y="3939532"/>
            <a:ext cx="71999" cy="756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16200000">
            <a:off x="5580056" y="3777532"/>
            <a:ext cx="72000" cy="1080000"/>
          </a:xfrm>
          <a:prstGeom prst="rect">
            <a:avLst/>
          </a:prstGeom>
          <a:solidFill>
            <a:schemeClr val="accent6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29221" y="4362156"/>
            <a:ext cx="66305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6D8838"/>
                </a:solidFill>
                <a:latin typeface="Franklin Gothic Medium Cond" panose="020B0606030402020204" pitchFamily="34" charset="0"/>
              </a:rPr>
              <a:t>август</a:t>
            </a:r>
            <a:endParaRPr lang="fr-FR" sz="1600" dirty="0">
              <a:solidFill>
                <a:srgbClr val="6D8838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16200000">
            <a:off x="6660176" y="3777533"/>
            <a:ext cx="72000" cy="1080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932040" y="2931790"/>
            <a:ext cx="2952328" cy="504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23656" y="3003798"/>
            <a:ext cx="3176736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со дня представления документов в ОИК</a:t>
            </a:r>
            <a:br>
              <a:rPr lang="ru-RU" dirty="0"/>
            </a:br>
            <a:r>
              <a:rPr lang="ru-RU" dirty="0"/>
              <a:t>до ноля часов 17 сентября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7884368" y="4083966"/>
            <a:ext cx="871717" cy="432000"/>
            <a:chOff x="7308304" y="3507854"/>
            <a:chExt cx="871717" cy="432000"/>
          </a:xfrm>
        </p:grpSpPr>
        <p:sp>
          <p:nvSpPr>
            <p:cNvPr id="26" name="Овал 25"/>
            <p:cNvSpPr/>
            <p:nvPr/>
          </p:nvSpPr>
          <p:spPr>
            <a:xfrm>
              <a:off x="7308304" y="3507854"/>
              <a:ext cx="864096" cy="432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5924" y="3559820"/>
              <a:ext cx="8640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17,18,19</a:t>
              </a:r>
              <a:endParaRPr lang="fr-FR" sz="1600" dirty="0">
                <a:solidFill>
                  <a:prstClr val="white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029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4" y="199818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V="1">
            <a:off x="7884368" y="2210356"/>
            <a:ext cx="0" cy="1980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 flipV="1">
            <a:off x="6293516" y="2959908"/>
            <a:ext cx="6676" cy="98041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 txBox="1">
            <a:spLocks/>
          </p:cNvSpPr>
          <p:nvPr/>
        </p:nvSpPr>
        <p:spPr>
          <a:xfrm>
            <a:off x="195908" y="266924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lnSpc>
                <a:spcPts val="2400"/>
              </a:lnSpc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ПРЕДВЫБОРНАЯ АГИТАЦИЯ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427984" y="1479324"/>
            <a:ext cx="1104158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1496" y="1474652"/>
            <a:ext cx="3422991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 завершении регистрации кандидатов,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списков кандидатов, но не позднее 19 августа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37348"/>
              </p:ext>
            </p:extLst>
          </p:nvPr>
        </p:nvGraphicFramePr>
        <p:xfrm>
          <a:off x="467544" y="1336930"/>
          <a:ext cx="3816424" cy="2250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26319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Проведение жеребьевок по распределению эфирного времени, печатной площади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1964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Предвыборная агитация на каналах организаций телерадиовещания, в периодических печатных изданиях и в сетевых изданиях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1964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Публикация предвыборных программ политических партий, выдвинувших зарегистрированные федеральные списки кандидатов, зарегистрированных кандидатов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2" name="Группа 4"/>
          <p:cNvGrpSpPr/>
          <p:nvPr/>
        </p:nvGrpSpPr>
        <p:grpSpPr>
          <a:xfrm>
            <a:off x="4355976" y="1275606"/>
            <a:ext cx="72008" cy="2450820"/>
            <a:chOff x="4355976" y="1234662"/>
            <a:chExt cx="72008" cy="245082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4427984" y="1234662"/>
              <a:ext cx="0" cy="245082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V="1">
              <a:off x="4391976" y="2740090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V="1">
              <a:off x="4391976" y="1919884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ямоугольник 105"/>
          <p:cNvSpPr/>
          <p:nvPr/>
        </p:nvSpPr>
        <p:spPr>
          <a:xfrm>
            <a:off x="5830532" y="2139702"/>
            <a:ext cx="2059182" cy="4247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46199" y="2168823"/>
            <a:ext cx="2151043" cy="40292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с 21 августа </a:t>
            </a:r>
            <a:br>
              <a:rPr lang="ru-RU" dirty="0"/>
            </a:br>
            <a:r>
              <a:rPr lang="ru-RU" dirty="0"/>
              <a:t>до ноля часов 17 сентября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37133" y="4362156"/>
            <a:ext cx="66305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6D8838"/>
                </a:solidFill>
                <a:latin typeface="Franklin Gothic Medium Cond" panose="020B0606030402020204" pitchFamily="34" charset="0"/>
              </a:rPr>
              <a:t>август</a:t>
            </a:r>
            <a:endParaRPr lang="fr-FR" sz="1600" dirty="0">
              <a:solidFill>
                <a:srgbClr val="6D8838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092280" y="4363878"/>
            <a:ext cx="890300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  <a:latin typeface="Franklin Gothic Medium Cond" panose="020B0606030402020204" pitchFamily="34" charset="0"/>
              </a:rPr>
              <a:t>сентябрь</a:t>
            </a:r>
            <a:endParaRPr lang="fr-FR" sz="1600" dirty="0">
              <a:solidFill>
                <a:srgbClr val="4F81B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 rot="16200000">
            <a:off x="5396473" y="3025012"/>
            <a:ext cx="71716" cy="2584757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rot="16200000">
            <a:off x="7524240" y="3489249"/>
            <a:ext cx="72000" cy="1656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 rot="10800000" flipV="1">
            <a:off x="7889715" y="421586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612257" y="3914472"/>
            <a:ext cx="418696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6D8838"/>
                </a:solidFill>
              </a:rPr>
              <a:t>21</a:t>
            </a:r>
            <a:endParaRPr lang="fr-FR" dirty="0">
              <a:solidFill>
                <a:srgbClr val="6D8838"/>
              </a:solidFill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rot="10800000" flipV="1">
            <a:off x="5830532" y="4217025"/>
            <a:ext cx="0" cy="108000"/>
          </a:xfrm>
          <a:prstGeom prst="line">
            <a:avLst/>
          </a:prstGeom>
          <a:ln w="28575" cap="rnd">
            <a:solidFill>
              <a:schemeClr val="accent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292080" y="3914472"/>
            <a:ext cx="418696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6D8838"/>
                </a:solidFill>
              </a:rPr>
              <a:t>19</a:t>
            </a:r>
            <a:endParaRPr lang="fr-FR" dirty="0">
              <a:solidFill>
                <a:srgbClr val="6D8838"/>
              </a:solidFill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10800000" flipV="1">
            <a:off x="5532142" y="4217025"/>
            <a:ext cx="0" cy="108000"/>
          </a:xfrm>
          <a:prstGeom prst="line">
            <a:avLst/>
          </a:prstGeom>
          <a:ln w="28575" cap="rnd">
            <a:solidFill>
              <a:schemeClr val="accent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084168" y="3914472"/>
            <a:ext cx="418696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6D8838"/>
                </a:solidFill>
              </a:rPr>
              <a:t>29</a:t>
            </a:r>
            <a:endParaRPr lang="fr-FR" dirty="0">
              <a:solidFill>
                <a:srgbClr val="6D8838"/>
              </a:solidFill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 rot="10800000" flipV="1">
            <a:off x="6302443" y="4217025"/>
            <a:ext cx="0" cy="108000"/>
          </a:xfrm>
          <a:prstGeom prst="line">
            <a:avLst/>
          </a:prstGeom>
          <a:ln w="28575" cap="rnd">
            <a:solidFill>
              <a:schemeClr val="accent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 flipV="1">
            <a:off x="5830531" y="2211750"/>
            <a:ext cx="2180" cy="172815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5528907" y="1479324"/>
            <a:ext cx="0" cy="2464832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4427984" y="2959908"/>
            <a:ext cx="1865532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456499" y="3002616"/>
            <a:ext cx="1771686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</a:t>
            </a:r>
            <a:r>
              <a:rPr lang="en-US" dirty="0"/>
              <a:t> </a:t>
            </a:r>
            <a:r>
              <a:rPr lang="ru-RU" dirty="0"/>
              <a:t>29 августа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7884368" y="4083966"/>
            <a:ext cx="871717" cy="432000"/>
            <a:chOff x="7308304" y="3507854"/>
            <a:chExt cx="871717" cy="432000"/>
          </a:xfrm>
        </p:grpSpPr>
        <p:sp>
          <p:nvSpPr>
            <p:cNvPr id="34" name="Овал 33"/>
            <p:cNvSpPr/>
            <p:nvPr/>
          </p:nvSpPr>
          <p:spPr>
            <a:xfrm>
              <a:off x="7308304" y="3507854"/>
              <a:ext cx="864096" cy="432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924" y="3559820"/>
              <a:ext cx="8640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17,18,19</a:t>
              </a:r>
              <a:endParaRPr lang="fr-FR" sz="1600" dirty="0">
                <a:solidFill>
                  <a:prstClr val="white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029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58750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7812360" y="3481009"/>
            <a:ext cx="0" cy="468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6948264" y="1995686"/>
            <a:ext cx="6897" cy="1980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6084168" y="1311926"/>
            <a:ext cx="0" cy="2664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 txBox="1">
            <a:spLocks/>
          </p:cNvSpPr>
          <p:nvPr/>
        </p:nvSpPr>
        <p:spPr>
          <a:xfrm>
            <a:off x="195908" y="303499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ИЗБИРАТЕЛЬНЫЕ УЧАСТКИ, СПИСКИ ИЗБИРАТЕЛЕЙ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427985" y="1239638"/>
            <a:ext cx="1656903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40152" y="3930614"/>
            <a:ext cx="360040" cy="36932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6D8838"/>
                </a:solidFill>
              </a:rPr>
              <a:t>4</a:t>
            </a:r>
            <a:endParaRPr lang="fr-FR" dirty="0">
              <a:solidFill>
                <a:srgbClr val="6D8838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8184" y="4362156"/>
            <a:ext cx="663059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6D8838"/>
                </a:solidFill>
                <a:latin typeface="Franklin Gothic Medium Cond" panose="020B0606030402020204" pitchFamily="34" charset="0"/>
              </a:rPr>
              <a:t>август</a:t>
            </a:r>
            <a:endParaRPr lang="fr-FR" sz="1600" dirty="0">
              <a:solidFill>
                <a:srgbClr val="6D8838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27264" y="1275606"/>
            <a:ext cx="1728912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4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не позднее 4 августа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74038"/>
              </p:ext>
            </p:extLst>
          </p:nvPr>
        </p:nvGraphicFramePr>
        <p:xfrm>
          <a:off x="323850" y="1142181"/>
          <a:ext cx="3960118" cy="2509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0936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Опубликование списков избирательных участков, </a:t>
                      </a:r>
                      <a:b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мест нахождения УИК, помещений для голосования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819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Составление списков избирателей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0936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Передача из ТИК в УИК первых экземпляров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списков избирателей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997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Подписание списка избирателей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и заверение его печатью УИК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" name="Группа 4"/>
          <p:cNvGrpSpPr/>
          <p:nvPr/>
        </p:nvGrpSpPr>
        <p:grpSpPr>
          <a:xfrm>
            <a:off x="4355976" y="1062426"/>
            <a:ext cx="72008" cy="2808000"/>
            <a:chOff x="4355976" y="1021482"/>
            <a:chExt cx="72008" cy="28080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4427984" y="1021482"/>
              <a:ext cx="0" cy="2808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V="1">
              <a:off x="4391976" y="2206774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V="1">
              <a:off x="4391976" y="3358902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 flipV="1">
              <a:off x="4391976" y="2782838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V="1">
              <a:off x="4391976" y="1702718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Прямая соединительная линия 93"/>
          <p:cNvCxnSpPr/>
          <p:nvPr/>
        </p:nvCxnSpPr>
        <p:spPr>
          <a:xfrm rot="10800000" flipV="1">
            <a:off x="6084169" y="4263949"/>
            <a:ext cx="0" cy="108000"/>
          </a:xfrm>
          <a:prstGeom prst="line">
            <a:avLst/>
          </a:prstGeom>
          <a:ln w="28575" cap="rnd">
            <a:solidFill>
              <a:schemeClr val="accent3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4427984" y="1923678"/>
            <a:ext cx="252028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27984" y="1995686"/>
            <a:ext cx="2304256" cy="24903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4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не позднее 7 сентября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164288" y="2571750"/>
            <a:ext cx="72007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6200000">
            <a:off x="7308400" y="3489249"/>
            <a:ext cx="72000" cy="1656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10800000" flipV="1">
            <a:off x="7812360" y="421586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 flipV="1">
            <a:off x="7236297" y="421586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092280" y="3913711"/>
            <a:ext cx="360040" cy="36932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4F81BD"/>
                </a:solidFill>
              </a:rPr>
              <a:t>8</a:t>
            </a:r>
            <a:endParaRPr lang="fr-FR" dirty="0">
              <a:solidFill>
                <a:srgbClr val="4F81BD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10800000" flipV="1">
            <a:off x="6948265" y="421586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804248" y="3913711"/>
            <a:ext cx="360040" cy="36932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4F81BD"/>
                </a:solidFill>
              </a:rPr>
              <a:t>7</a:t>
            </a:r>
            <a:endParaRPr lang="fr-FR" dirty="0">
              <a:solidFill>
                <a:srgbClr val="4F81BD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6200000">
            <a:off x="5363968" y="3201533"/>
            <a:ext cx="72000" cy="2232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2643758"/>
            <a:ext cx="936104" cy="24903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8 сентября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64088" y="3261637"/>
            <a:ext cx="2520280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18 часов 16 сентября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7236296" y="2921612"/>
            <a:ext cx="14629" cy="1008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7740352" y="3219862"/>
            <a:ext cx="72007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8028384" y="4083966"/>
            <a:ext cx="871717" cy="432000"/>
            <a:chOff x="7308304" y="3507854"/>
            <a:chExt cx="871717" cy="432000"/>
          </a:xfrm>
        </p:grpSpPr>
        <p:sp>
          <p:nvSpPr>
            <p:cNvPr id="48" name="Овал 47"/>
            <p:cNvSpPr/>
            <p:nvPr/>
          </p:nvSpPr>
          <p:spPr>
            <a:xfrm>
              <a:off x="7308304" y="3507854"/>
              <a:ext cx="864096" cy="432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15924" y="3559820"/>
              <a:ext cx="8640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17,18,19</a:t>
              </a:r>
              <a:endParaRPr lang="fr-FR" sz="1600" dirty="0">
                <a:solidFill>
                  <a:prstClr val="white"/>
                </a:solidFill>
                <a:latin typeface="Franklin Gothic Medium Cond" panose="020B0606030402020204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596336" y="3930614"/>
            <a:ext cx="432048" cy="36932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dirty="0">
                <a:solidFill>
                  <a:srgbClr val="4F81BD"/>
                </a:solidFill>
              </a:rPr>
              <a:t>16</a:t>
            </a:r>
            <a:endParaRPr lang="fr-FR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4" y="199818"/>
            <a:ext cx="8784976" cy="45055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4" rIns="91388" bIns="45694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flipV="1">
            <a:off x="6947336" y="2211709"/>
            <a:ext cx="928" cy="1908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 flipV="1">
            <a:off x="6588224" y="1563638"/>
            <a:ext cx="14546" cy="2556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V="1">
            <a:off x="7535327" y="2787774"/>
            <a:ext cx="0" cy="1296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H="1" flipV="1">
            <a:off x="6221266" y="1347614"/>
            <a:ext cx="6918" cy="2736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4830773" y="1347613"/>
            <a:ext cx="4050" cy="288000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 txBox="1">
            <a:spLocks/>
          </p:cNvSpPr>
          <p:nvPr/>
        </p:nvSpPr>
        <p:spPr>
          <a:xfrm>
            <a:off x="195908" y="303499"/>
            <a:ext cx="8752209" cy="612068"/>
          </a:xfrm>
          <a:prstGeom prst="rect">
            <a:avLst/>
          </a:prstGeom>
        </p:spPr>
        <p:txBody>
          <a:bodyPr vert="horz" lIns="91388" tIns="45694" rIns="91388" bIns="45694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Medium Cond" panose="020B0606030402020204" pitchFamily="34" charset="0"/>
              </a:rPr>
              <a:t>ОПРЕДЕЛЕНИЕ  РЕЗУЛЬТАТОВ ВЫБОРОВ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3053" y="915566"/>
            <a:ext cx="842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838873" y="2751806"/>
            <a:ext cx="2700000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34823" y="1010280"/>
            <a:ext cx="1393361" cy="4093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28184" y="1019517"/>
            <a:ext cx="2376066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при совмещении выборов – </a:t>
            </a:r>
            <a:br>
              <a:rPr lang="ru-RU" dirty="0"/>
            </a:br>
            <a:r>
              <a:rPr lang="ru-RU" dirty="0"/>
              <a:t>не позднее 6 часов 20 сентября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30773" y="2783383"/>
            <a:ext cx="1872208" cy="24903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4 октября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4834822" y="2211710"/>
            <a:ext cx="2113442" cy="324000"/>
            <a:chOff x="4408293" y="2643758"/>
            <a:chExt cx="3814763" cy="32400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428579" y="2643758"/>
              <a:ext cx="3794477" cy="32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08293" y="2685573"/>
              <a:ext cx="3814763" cy="246217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>
              <a:defPPr>
                <a:defRPr lang="ru-RU"/>
              </a:defPPr>
              <a:lvl1pPr>
                <a:lnSpc>
                  <a:spcPts val="1200"/>
                </a:lnSpc>
                <a:defRPr sz="1400">
                  <a:solidFill>
                    <a:prstClr val="white"/>
                  </a:solidFill>
                  <a:latin typeface="Franklin Gothic Medium Cond" panose="020B0606030402020204" pitchFamily="34" charset="0"/>
                </a:defRPr>
              </a:lvl1pPr>
            </a:lstStyle>
            <a:p>
              <a:r>
                <a:rPr lang="ru-RU" dirty="0"/>
                <a:t>не позднее 23 сентября</a:t>
              </a: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71628"/>
              </p:ext>
            </p:extLst>
          </p:nvPr>
        </p:nvGraphicFramePr>
        <p:xfrm>
          <a:off x="179512" y="987575"/>
          <a:ext cx="4098283" cy="316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8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1990">
                <a:tc>
                  <a:txBody>
                    <a:bodyPr/>
                    <a:lstStyle/>
                    <a:p>
                      <a:pPr marL="0" marR="0" indent="0" algn="r" defTabSz="913881" rtl="0" eaLnBrk="1" fontAlgn="b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Размещение данных протоколов УИК в сети Интернет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916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Установление ТИК итогов голосования</a:t>
                      </a:r>
                      <a:endParaRPr lang="en-US" sz="1400" u="none" strike="noStrike" dirty="0">
                        <a:effectLst/>
                        <a:latin typeface="Franklin Gothic Medium Cond" panose="020B0606030402020204" pitchFamily="34" charset="0"/>
                      </a:endParaRPr>
                    </a:p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на соответствующих территориях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4354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Определение ОИК результатов выборов </a:t>
                      </a:r>
                      <a:b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по одномандатным избирательным округам и установление итогов голосования по федеральному избирательному округу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315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Определение ЦИК России</a:t>
                      </a:r>
                      <a:r>
                        <a:rPr lang="ru-RU" sz="1400" u="none" strike="noStrike" baseline="0" dirty="0">
                          <a:effectLst/>
                          <a:latin typeface="Franklin Gothic Medium Cond" panose="020B0606030402020204" pitchFamily="34" charset="0"/>
                        </a:rPr>
                        <a:t> результатов выборов </a:t>
                      </a:r>
                      <a:br>
                        <a:rPr lang="ru-RU" sz="1400" u="none" strike="noStrike" baseline="0" dirty="0">
                          <a:effectLst/>
                          <a:latin typeface="Franklin Gothic Medium Cond" panose="020B0606030402020204" pitchFamily="34" charset="0"/>
                        </a:rPr>
                      </a:br>
                      <a:r>
                        <a:rPr lang="ru-RU" sz="1400" u="none" strike="noStrike" baseline="0" dirty="0">
                          <a:effectLst/>
                          <a:latin typeface="Franklin Gothic Medium Cond" panose="020B0606030402020204" pitchFamily="34" charset="0"/>
                        </a:rPr>
                        <a:t>по федеральному избирательному округу</a:t>
                      </a:r>
                      <a:endParaRPr lang="ru-RU" sz="1400" u="none" strike="noStrike" dirty="0"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Установление ЦИК России общих результатов выборов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8461">
                <a:tc>
                  <a:txBody>
                    <a:bodyPr/>
                    <a:lstStyle/>
                    <a:p>
                      <a:pPr algn="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Franklin Gothic Medium Cond" panose="020B0606030402020204" pitchFamily="34" charset="0"/>
                        </a:rPr>
                        <a:t>Официальное опубликование общих результатов выборов</a:t>
                      </a:r>
                    </a:p>
                  </a:txBody>
                  <a:tcPr marL="46800" marR="468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345767" y="1023918"/>
            <a:ext cx="72008" cy="3096000"/>
            <a:chOff x="4345767" y="1023918"/>
            <a:chExt cx="72008" cy="309600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4417775" y="1023918"/>
              <a:ext cx="0" cy="3096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V="1">
              <a:off x="4381767" y="2751774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V="1">
              <a:off x="4381767" y="3687878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 flipV="1">
              <a:off x="4381767" y="3255830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V="1">
              <a:off x="4381767" y="1887678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V="1">
              <a:off x="4381767" y="1383622"/>
              <a:ext cx="0" cy="72000"/>
            </a:xfrm>
            <a:prstGeom prst="line">
              <a:avLst/>
            </a:prstGeom>
            <a:ln w="28575" cap="rnd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5524649" y="4371950"/>
            <a:ext cx="890300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  <a:latin typeface="Franklin Gothic Medium Cond" panose="020B0606030402020204" pitchFamily="34" charset="0"/>
              </a:rPr>
              <a:t>сентябрь</a:t>
            </a:r>
            <a:endParaRPr lang="fr-FR" sz="1600" dirty="0">
              <a:solidFill>
                <a:srgbClr val="4F81B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 rot="16200000">
            <a:off x="6145182" y="2655328"/>
            <a:ext cx="72001" cy="3492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844910" y="3212507"/>
            <a:ext cx="2690417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860032" y="3251399"/>
            <a:ext cx="2563029" cy="24903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4 октября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837945" y="3679988"/>
            <a:ext cx="3385793" cy="324000"/>
            <a:chOff x="4427984" y="3905071"/>
            <a:chExt cx="2068645" cy="324000"/>
          </a:xfrm>
        </p:grpSpPr>
        <p:sp>
          <p:nvSpPr>
            <p:cNvPr id="98" name="Прямоугольник 97"/>
            <p:cNvSpPr/>
            <p:nvPr/>
          </p:nvSpPr>
          <p:spPr>
            <a:xfrm>
              <a:off x="4427984" y="3905071"/>
              <a:ext cx="2068645" cy="32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41479" y="3943963"/>
              <a:ext cx="2049903" cy="249038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>
              <a:defPPr>
                <a:defRPr lang="ru-RU"/>
              </a:defPPr>
              <a:lvl1pPr>
                <a:lnSpc>
                  <a:spcPts val="1200"/>
                </a:lnSpc>
                <a:defRPr sz="1400">
                  <a:solidFill>
                    <a:prstClr val="white"/>
                  </a:solidFill>
                  <a:latin typeface="Franklin Gothic Medium Cond" panose="020B0606030402020204" pitchFamily="34" charset="0"/>
                </a:defRPr>
              </a:lvl1pPr>
            </a:lstStyle>
            <a:p>
              <a:r>
                <a:rPr lang="ru-RU" dirty="0"/>
                <a:t>не позднее 9 октября</a:t>
              </a: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6012160" y="4033400"/>
            <a:ext cx="393048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</a:rPr>
              <a:t>20</a:t>
            </a:r>
            <a:endParaRPr lang="fr-FR" sz="1600" dirty="0">
              <a:solidFill>
                <a:srgbClr val="4F81BD"/>
              </a:solidFill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rot="10800000" flipV="1">
            <a:off x="6228184" y="429994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0800000" flipV="1">
            <a:off x="6588224" y="429994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10800000" flipV="1">
            <a:off x="6948265" y="4299942"/>
            <a:ext cx="0" cy="108000"/>
          </a:xfrm>
          <a:prstGeom prst="line">
            <a:avLst/>
          </a:prstGeom>
          <a:ln w="28575" cap="rnd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10800000" flipV="1">
            <a:off x="8240549" y="4299942"/>
            <a:ext cx="0" cy="108000"/>
          </a:xfrm>
          <a:prstGeom prst="line">
            <a:avLst/>
          </a:prstGeom>
          <a:ln w="28575" cap="rnd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411200" y="4022947"/>
            <a:ext cx="393048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</a:rPr>
              <a:t>21</a:t>
            </a:r>
            <a:endParaRPr lang="fr-FR" sz="1600" dirty="0">
              <a:solidFill>
                <a:srgbClr val="4F81BD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71240" y="4022947"/>
            <a:ext cx="393048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4F81BD"/>
                </a:solidFill>
              </a:rPr>
              <a:t>23</a:t>
            </a:r>
            <a:endParaRPr lang="fr-FR" sz="1600" dirty="0">
              <a:solidFill>
                <a:srgbClr val="4F81BD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099570" y="4011910"/>
            <a:ext cx="288854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00B050"/>
                </a:solidFill>
              </a:rPr>
              <a:t>9</a:t>
            </a:r>
            <a:endParaRPr lang="fr-FR" sz="1600" dirty="0">
              <a:solidFill>
                <a:srgbClr val="00B050"/>
              </a:solidFill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8229883" y="3679988"/>
            <a:ext cx="0" cy="396056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2" descr="O:\USERS INFORMCENTR\Aleksandr\Clipart\бюллетень рука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49877"/>
            <a:ext cx="576064" cy="41010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Прямоугольник 49"/>
          <p:cNvSpPr/>
          <p:nvPr/>
        </p:nvSpPr>
        <p:spPr>
          <a:xfrm rot="16200000">
            <a:off x="7956446" y="3716479"/>
            <a:ext cx="71717" cy="1368000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4393440"/>
            <a:ext cx="802135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00B050"/>
                </a:solidFill>
                <a:latin typeface="Franklin Gothic Medium Cond" panose="020B0606030402020204" pitchFamily="34" charset="0"/>
              </a:rPr>
              <a:t>октябрь</a:t>
            </a:r>
            <a:endParaRPr lang="fr-FR" sz="1600" dirty="0">
              <a:solidFill>
                <a:srgbClr val="00B05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842933" y="1563638"/>
            <a:ext cx="1745291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88024" y="1605453"/>
            <a:ext cx="1969426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21 сентября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0800000" flipV="1">
            <a:off x="7524329" y="4299942"/>
            <a:ext cx="0" cy="108000"/>
          </a:xfrm>
          <a:prstGeom prst="line">
            <a:avLst/>
          </a:prstGeom>
          <a:ln w="28575" cap="rnd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80312" y="4011910"/>
            <a:ext cx="288854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1600" dirty="0">
                <a:solidFill>
                  <a:srgbClr val="00B050"/>
                </a:solidFill>
              </a:rPr>
              <a:t>4</a:t>
            </a:r>
            <a:endParaRPr lang="fr-FR" sz="1600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88024" y="1019517"/>
            <a:ext cx="1512168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>
              <a:defRPr lang="ru-RU"/>
            </a:defPPr>
            <a:lvl1pPr>
              <a:lnSpc>
                <a:spcPts val="1200"/>
              </a:lnSpc>
              <a:defRPr sz="1400">
                <a:solidFill>
                  <a:prstClr val="white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ru-RU" dirty="0"/>
              <a:t>не позднее 4 часов</a:t>
            </a:r>
            <a:br>
              <a:rPr lang="ru-RU" dirty="0"/>
            </a:br>
            <a:r>
              <a:rPr lang="ru-RU" dirty="0"/>
              <a:t>20 сентября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3988315" y="4155926"/>
            <a:ext cx="871717" cy="432000"/>
            <a:chOff x="7308304" y="3507854"/>
            <a:chExt cx="871717" cy="432000"/>
          </a:xfrm>
        </p:grpSpPr>
        <p:sp>
          <p:nvSpPr>
            <p:cNvPr id="63" name="Овал 62"/>
            <p:cNvSpPr/>
            <p:nvPr/>
          </p:nvSpPr>
          <p:spPr>
            <a:xfrm>
              <a:off x="7308304" y="3507854"/>
              <a:ext cx="864096" cy="432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15924" y="3559820"/>
              <a:ext cx="8640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17,18,19</a:t>
              </a:r>
              <a:endParaRPr lang="fr-FR" sz="1600" dirty="0">
                <a:solidFill>
                  <a:prstClr val="white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074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17934</TotalTime>
  <Words>400</Words>
  <Application>Microsoft Office PowerPoint</Application>
  <PresentationFormat>Экран (16:9)</PresentationFormat>
  <Paragraphs>106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Medium Cond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1070</cp:revision>
  <cp:lastPrinted>2019-06-14T10:14:03Z</cp:lastPrinted>
  <dcterms:created xsi:type="dcterms:W3CDTF">2017-03-13T08:48:33Z</dcterms:created>
  <dcterms:modified xsi:type="dcterms:W3CDTF">2021-06-21T07:30:14Z</dcterms:modified>
</cp:coreProperties>
</file>